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7010400" cy="9296400"/>
  <p:embeddedFontLst>
    <p:embeddedFont>
      <p:font typeface="Constantia" panose="02030602050306030303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sQgLooNQwo+JbbEvsaGQgDdZL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5D4AD3-8DBD-40F8-993B-EA9CBAE4A346}">
  <a:tblStyle styleId="{1A5D4AD3-8DBD-40F8-993B-EA9CBAE4A34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6410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919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0106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5752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16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5368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8438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887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5227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778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978F9F"/>
            </a:gs>
            <a:gs pos="25000">
              <a:srgbClr val="8F8C96"/>
            </a:gs>
            <a:gs pos="100000">
              <a:srgbClr val="2A273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7CBED6"/>
              </a:buClr>
              <a:buSzPts val="5600"/>
              <a:buFont typeface="Calibri"/>
              <a:buNone/>
              <a:defRPr sz="5600" b="1">
                <a:solidFill>
                  <a:srgbClr val="7CBE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1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2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1" name="Google Shape;91;p21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1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1835C">
                  <a:alpha val="44705"/>
                </a:srgbClr>
              </a:gs>
              <a:gs pos="100000">
                <a:srgbClr val="48AACC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3" name="Google Shape;93;p21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3869C">
                  <a:alpha val="29803"/>
                </a:srgbClr>
              </a:gs>
              <a:gs pos="80000">
                <a:srgbClr val="88A16B">
                  <a:alpha val="44705"/>
                </a:srgbClr>
              </a:gs>
              <a:gs pos="100000">
                <a:srgbClr val="88A16B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2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2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978F9F"/>
            </a:gs>
            <a:gs pos="25000">
              <a:srgbClr val="8F8C96"/>
            </a:gs>
            <a:gs pos="100000">
              <a:srgbClr val="2A273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7CBED6"/>
              </a:buClr>
              <a:buSzPts val="5600"/>
              <a:buFont typeface="Calibri"/>
              <a:buNone/>
              <a:defRPr sz="5600" b="1">
                <a:solidFill>
                  <a:srgbClr val="7CBE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978F9F"/>
            </a:gs>
            <a:gs pos="25000">
              <a:srgbClr val="8F8C96"/>
            </a:gs>
            <a:gs pos="100000">
              <a:srgbClr val="2A273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492DE"/>
              </a:buClr>
              <a:buSzPts val="5600"/>
              <a:buFont typeface="Calibri"/>
              <a:buNone/>
              <a:defRPr sz="5600" b="1" cap="none">
                <a:solidFill>
                  <a:srgbClr val="7492D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1835C">
                  <a:alpha val="44705"/>
                </a:srgbClr>
              </a:gs>
              <a:gs pos="100000">
                <a:srgbClr val="48AACC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11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3869C">
                  <a:alpha val="29803"/>
                </a:srgbClr>
              </a:gs>
              <a:gs pos="80000">
                <a:srgbClr val="88A16B">
                  <a:alpha val="44705"/>
                </a:srgbClr>
              </a:gs>
              <a:gs pos="100000">
                <a:srgbClr val="88A16B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1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FB8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FB8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8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8C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8C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8C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8C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8C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8C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8C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8C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grpSp>
        <p:nvGrpSpPr>
          <p:cNvPr id="13" name="Google Shape;13;p1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Google Shape;14;p1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5D9B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1835C">
                  <a:alpha val="44705"/>
                </a:srgbClr>
              </a:gs>
              <a:gs pos="100000">
                <a:srgbClr val="48AACC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3869C">
                  <a:alpha val="29803"/>
                </a:srgbClr>
              </a:gs>
              <a:gs pos="80000">
                <a:srgbClr val="88A16B">
                  <a:alpha val="44705"/>
                </a:srgbClr>
              </a:gs>
              <a:gs pos="100000">
                <a:srgbClr val="88A16B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6462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8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6462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462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4626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4626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4626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4626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4626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4626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4626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462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grpSp>
        <p:nvGrpSpPr>
          <p:cNvPr id="30" name="Google Shape;30;p10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1" name="Google Shape;31;p10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5D9B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707776" y="2690846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959"/>
              <a:buFont typeface="Calibri"/>
              <a:buNone/>
            </a:pPr>
            <a:r>
              <a:rPr lang="en-US" sz="3959" dirty="0">
                <a:solidFill>
                  <a:schemeClr val="lt1"/>
                </a:solidFill>
              </a:rPr>
              <a:t>Nahant Public </a:t>
            </a:r>
            <a:r>
              <a:rPr lang="en-US" sz="3959" dirty="0" smtClean="0">
                <a:solidFill>
                  <a:schemeClr val="lt1"/>
                </a:solidFill>
              </a:rPr>
              <a:t>Schools</a:t>
            </a:r>
            <a:br>
              <a:rPr lang="en-US" sz="3959" dirty="0" smtClean="0">
                <a:solidFill>
                  <a:schemeClr val="lt1"/>
                </a:solidFill>
              </a:rPr>
            </a:br>
            <a:r>
              <a:rPr lang="en-US" sz="4000" dirty="0" smtClean="0">
                <a:solidFill>
                  <a:schemeClr val="lt1"/>
                </a:solidFill>
              </a:rPr>
              <a:t>FY 2024 </a:t>
            </a:r>
            <a:r>
              <a:rPr lang="en-US" sz="4000" dirty="0">
                <a:solidFill>
                  <a:schemeClr val="lt1"/>
                </a:solidFill>
              </a:rPr>
              <a:t>Budget</a:t>
            </a: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smtClean="0">
                <a:solidFill>
                  <a:schemeClr val="lt1"/>
                </a:solidFill>
              </a:rPr>
              <a:t>Finance Committee Presentation</a:t>
            </a:r>
            <a:endParaRPr sz="2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959"/>
              <a:buFont typeface="Calibri"/>
              <a:buNone/>
            </a:pPr>
            <a:r>
              <a:rPr lang="en-US" sz="2800" dirty="0" smtClean="0">
                <a:solidFill>
                  <a:schemeClr val="lt1"/>
                </a:solidFill>
              </a:rPr>
              <a:t>March 2, 2023</a:t>
            </a:r>
            <a:r>
              <a:rPr lang="en-US" sz="2800" i="0" u="none" strike="noStrike" cap="none" dirty="0">
                <a:solidFill>
                  <a:schemeClr val="lt1"/>
                </a:solidFill>
              </a:rPr>
              <a:t/>
            </a:r>
            <a:br>
              <a:rPr lang="en-US" sz="2800" i="0" u="none" strike="noStrike" cap="none" dirty="0">
                <a:solidFill>
                  <a:schemeClr val="lt1"/>
                </a:solidFill>
              </a:rPr>
            </a:br>
            <a:r>
              <a:rPr lang="en-US" sz="2800" dirty="0" smtClean="0">
                <a:solidFill>
                  <a:schemeClr val="lt1"/>
                </a:solidFill>
              </a:rPr>
              <a:t>6:30</a:t>
            </a:r>
            <a:r>
              <a:rPr lang="en-US" sz="2800" i="0" u="none" strike="noStrike" cap="none" dirty="0" smtClean="0">
                <a:solidFill>
                  <a:schemeClr val="lt1"/>
                </a:solidFill>
              </a:rPr>
              <a:t> </a:t>
            </a:r>
            <a:r>
              <a:rPr lang="en-US" sz="2800" i="0" u="none" strike="noStrike" cap="none" dirty="0">
                <a:solidFill>
                  <a:schemeClr val="lt1"/>
                </a:solidFill>
              </a:rPr>
              <a:t>P.M.</a:t>
            </a:r>
            <a:br>
              <a:rPr lang="en-US" sz="2800" i="0" u="none" strike="noStrike" cap="none" dirty="0">
                <a:solidFill>
                  <a:schemeClr val="lt1"/>
                </a:solidFill>
              </a:rPr>
            </a:br>
            <a:r>
              <a:rPr lang="en-US" sz="2800" i="0" u="none" strike="noStrike" cap="none" dirty="0" smtClean="0">
                <a:solidFill>
                  <a:schemeClr val="lt1"/>
                </a:solidFill>
              </a:rPr>
              <a:t>Hybrid </a:t>
            </a:r>
            <a:r>
              <a:rPr lang="en-US" sz="2800" dirty="0" smtClean="0">
                <a:solidFill>
                  <a:schemeClr val="lt1"/>
                </a:solidFill>
              </a:rPr>
              <a:t> Meeting</a:t>
            </a:r>
            <a:br>
              <a:rPr lang="en-US" sz="2800" dirty="0" smtClean="0">
                <a:solidFill>
                  <a:schemeClr val="lt1"/>
                </a:solidFill>
              </a:rPr>
            </a:br>
            <a:r>
              <a:rPr lang="en-US" sz="2800" dirty="0" smtClean="0">
                <a:solidFill>
                  <a:schemeClr val="lt1"/>
                </a:solidFill>
              </a:rPr>
              <a:t>Nahant Town Hall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sym typeface="Calibri"/>
              </a:rPr>
            </a:b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30"/>
              <a:buFont typeface="Calibri"/>
              <a:buNone/>
            </a:pPr>
            <a:r>
              <a:rPr lang="en-US" sz="243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9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Nahant School Committee</a:t>
            </a:r>
            <a:endParaRPr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 txBox="1">
            <a:spLocks noGrp="1"/>
          </p:cNvSpPr>
          <p:nvPr>
            <p:ph type="body" idx="1"/>
          </p:nvPr>
        </p:nvSpPr>
        <p:spPr>
          <a:xfrm>
            <a:off x="1045924" y="1981200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Patricia Karras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Chair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Michelle Dam, 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Vice Chair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Regina Lane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Recording Secretary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Anderson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  <a:sym typeface="Calibri"/>
              </a:rPr>
              <a:t>Liana Deloid, Member 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130629" y="3454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sym typeface="Calibri"/>
              </a:rPr>
              <a:t>NPS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sym typeface="Calibri"/>
              </a:rPr>
              <a:t>Budget Changes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Calibri"/>
              </a:rPr>
              <a:t>from FY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sym typeface="Calibri"/>
              </a:rPr>
              <a:t>2023</a:t>
            </a:r>
            <a:endParaRPr sz="28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1"/>
          </p:nvPr>
        </p:nvSpPr>
        <p:spPr>
          <a:xfrm>
            <a:off x="348939" y="1132431"/>
            <a:ext cx="8229600" cy="501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</a:t>
            </a:r>
            <a:endParaRPr sz="1800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$</a:t>
            </a:r>
            <a:r>
              <a:rPr lang="en-US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194,610   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Johnson School + </a:t>
            </a:r>
            <a:r>
              <a:rPr lang="en-US" sz="1800" b="1" dirty="0" smtClean="0">
                <a:latin typeface="Calibri"/>
                <a:ea typeface="Calibri"/>
                <a:cs typeface="Calibri"/>
                <a:sym typeface="Calibri"/>
              </a:rPr>
              <a:t>$72,635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	          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  + 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en-US" sz="1800" b="1" dirty="0" smtClean="0">
                <a:latin typeface="Calibri"/>
                <a:ea typeface="Calibri"/>
                <a:cs typeface="Calibri"/>
                <a:sym typeface="Calibri"/>
              </a:rPr>
              <a:t>74,822</a:t>
            </a:r>
            <a:r>
              <a:rPr lang="en-US" sz="1800" b="1" dirty="0">
                <a:solidFill>
                  <a:schemeClr val="dk1"/>
                </a:solidFill>
              </a:rPr>
              <a:t/>
            </a:r>
            <a:br>
              <a:rPr lang="en-US" sz="1800" b="1" dirty="0">
                <a:solidFill>
                  <a:schemeClr val="dk1"/>
                </a:solidFill>
              </a:rPr>
            </a:br>
            <a:r>
              <a:rPr lang="en-US" sz="1800" b="1" dirty="0">
                <a:solidFill>
                  <a:schemeClr val="dk1"/>
                </a:solidFill>
              </a:rPr>
              <a:t>   	          </a:t>
            </a:r>
            <a:r>
              <a:rPr lang="en-US" sz="1800" b="1" dirty="0" smtClean="0">
                <a:solidFill>
                  <a:schemeClr val="dk1"/>
                </a:solidFill>
              </a:rPr>
              <a:t> </a:t>
            </a:r>
            <a:r>
              <a:rPr lang="en-US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Town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en-US" sz="1800" b="1" dirty="0" smtClean="0">
                <a:latin typeface="Calibri"/>
                <a:ea typeface="Calibri"/>
                <a:cs typeface="Calibri"/>
                <a:sym typeface="Calibri"/>
              </a:rPr>
              <a:t>47,154</a:t>
            </a:r>
            <a:r>
              <a:rPr lang="en-US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Factors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Significant Cost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for Supplies and Materials</a:t>
            </a:r>
            <a:endParaRPr sz="20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All Salary Increases –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for CBA in place 3% NTA Unit A; 4% NTA Unit B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Two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3rd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Grade Sections due to Projected Enrollment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Educational Materials &amp;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Supplies –Significant Increase in Costs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Swampscott Tuition – Junior and Senior High School (+2.5%)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Essex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Northshore A &amp; T Tuition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Special Education – JES, Tuition,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Transportation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Special Education Testing Materials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1800" dirty="0" smtClean="0">
                <a:latin typeface="Calibri"/>
                <a:cs typeface="Calibri"/>
                <a:sym typeface="Calibri"/>
              </a:rPr>
              <a:t>Extraordinary Building Costs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1800" dirty="0" smtClean="0">
                <a:latin typeface="Calibri"/>
                <a:cs typeface="Calibri"/>
                <a:sym typeface="Calibri"/>
              </a:rPr>
              <a:t>Social Studies Curriculum – Update /Replacement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1800" dirty="0" smtClean="0">
                <a:latin typeface="Calibri"/>
                <a:cs typeface="Calibri"/>
                <a:sym typeface="Calibri"/>
              </a:rPr>
              <a:t>Teachers Desktop Replacements </a:t>
            </a:r>
            <a:endParaRPr dirty="0"/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1600" dirty="0"/>
              <a:t>       </a:t>
            </a:r>
            <a:endParaRPr sz="1600" dirty="0"/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1600" dirty="0"/>
              <a:t>       </a:t>
            </a:r>
            <a:endParaRPr dirty="0"/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1600" dirty="0"/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457200" y="6565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Font typeface="Calibri"/>
              <a:buNone/>
            </a:pPr>
            <a:r>
              <a:rPr lang="en-US" sz="3200" dirty="0" smtClean="0">
                <a:solidFill>
                  <a:schemeClr val="dk1"/>
                </a:solidFill>
              </a:rPr>
              <a:t>Total JES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sym typeface="Calibri"/>
              </a:rPr>
              <a:t>Changes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sym typeface="Calibri"/>
              </a:rPr>
              <a:t>from </a:t>
            </a:r>
            <a:r>
              <a:rPr lang="en-US" sz="3200" b="0" i="0" u="none" strike="noStrike" cap="none" dirty="0">
                <a:solidFill>
                  <a:schemeClr val="dk1"/>
                </a:solidFill>
                <a:sym typeface="Calibri"/>
              </a:rPr>
              <a:t>FY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sym typeface="Calibri"/>
              </a:rPr>
              <a:t>2023</a:t>
            </a:r>
            <a:endParaRPr sz="32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557408" y="1799572"/>
            <a:ext cx="8229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Regular Full Time Employees – Salary Increases*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2000" dirty="0"/>
              <a:t>	 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*Updated for Current and Budgeted Staff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Collective 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                   Bargaining Agreements</a:t>
            </a:r>
            <a:br>
              <a:rPr lang="en-US" sz="2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   Add one 2nd Grade Teacher / Reduce one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2nd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Grade Teacher </a:t>
            </a:r>
            <a:br>
              <a:rPr lang="en-US" sz="2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due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to Projected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Enrollment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Kindergarten Sections – Possible Based on Potential Enrollment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 Educational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Supplies &amp; Materials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Building Maintenance – Supplies, Materials, Contracts,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Labor –Significant Increase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John Collins Writing Program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Social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Studies Materials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Technology Replacements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2000" b="1" u="sng" dirty="0">
                <a:latin typeface="Calibri"/>
                <a:ea typeface="Calibri"/>
                <a:cs typeface="Calibri"/>
                <a:sym typeface="Calibri"/>
              </a:rPr>
              <a:t>Total Change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$72,635  (37.3%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of the Total </a:t>
            </a: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Budget Increase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  </a:t>
            </a:r>
            <a:r>
              <a:rPr lang="en-US" sz="1800" dirty="0"/>
              <a:t>                                                      </a:t>
            </a:r>
            <a:endParaRPr sz="2000"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457200" y="11174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Changes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FY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483326" y="1504406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Tuition – Jr/Sr High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 +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40,179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20.6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Total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Increase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None/>
            </a:pP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Superintendent's Office  + $4725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School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Committee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Costs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+ $422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Out of District Tuition + NEC + $29,496 (15.1% of Total Budget</a:t>
            </a:r>
            <a:b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   Increase)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</a:t>
            </a:r>
            <a:r>
              <a:rPr lang="en-US" sz="2400" b="1" i="0" u="sng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Change  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74,822 (38.4%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of the Total Increase)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Town Changes from FY 2022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 txBox="1">
            <a:spLocks noGrp="1"/>
          </p:cNvSpPr>
          <p:nvPr>
            <p:ph type="body" idx="1"/>
          </p:nvPr>
        </p:nvSpPr>
        <p:spPr>
          <a:xfrm>
            <a:off x="349432" y="115606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60"/>
              <a:buFont typeface="Arial"/>
              <a:buNone/>
            </a:pPr>
            <a:endParaRPr sz="2800"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70"/>
              <a:buFont typeface="Arial"/>
              <a:buNone/>
            </a:pPr>
            <a:endParaRPr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70"/>
              <a:buFont typeface="Arial"/>
              <a:buNone/>
            </a:pPr>
            <a:r>
              <a:rPr lang="en-US" dirty="0"/>
              <a:t>    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Out of District Transportation* + $42,212 (21.6% of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7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            Total Budget Increase)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70"/>
              <a:buFont typeface="Arial"/>
              <a:buNone/>
            </a:pPr>
            <a:r>
              <a:rPr lang="en-US" dirty="0">
                <a:latin typeface="Calibri"/>
                <a:cs typeface="Calibri"/>
                <a:sym typeface="Calibri"/>
              </a:rPr>
              <a:t> </a:t>
            </a:r>
            <a:r>
              <a:rPr lang="en-US" dirty="0" smtClean="0">
                <a:latin typeface="Calibri"/>
                <a:cs typeface="Calibri"/>
                <a:sym typeface="Calibri"/>
              </a:rPr>
              <a:t>     General Ed Transportation* + $3854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70"/>
              <a:buFont typeface="Arial"/>
              <a:buNone/>
            </a:pPr>
            <a:r>
              <a:rPr lang="en-US" dirty="0">
                <a:latin typeface="Calibri"/>
                <a:cs typeface="Calibri"/>
                <a:sym typeface="Calibri"/>
              </a:rPr>
              <a:t> </a:t>
            </a:r>
            <a:r>
              <a:rPr lang="en-US" dirty="0" smtClean="0">
                <a:latin typeface="Calibri"/>
                <a:cs typeface="Calibri"/>
                <a:sym typeface="Calibri"/>
              </a:rPr>
              <a:t>     Essex Tuition +$1087</a:t>
            </a:r>
            <a:endParaRPr lang="en-US" dirty="0">
              <a:cs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7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b="1" u="sng" dirty="0" smtClean="0">
                <a:latin typeface="Calibri"/>
                <a:ea typeface="Calibri"/>
                <a:cs typeface="Calibri"/>
                <a:sym typeface="Calibri"/>
              </a:rPr>
              <a:t>Total Town  </a:t>
            </a:r>
            <a:r>
              <a:rPr lang="en-US" b="1" u="sng" dirty="0">
                <a:latin typeface="Calibri"/>
                <a:ea typeface="Calibri"/>
                <a:cs typeface="Calibri"/>
                <a:sym typeface="Calibri"/>
              </a:rPr>
              <a:t>Change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:   +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$47,154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24.2%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the Total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7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              Budget Increase)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70"/>
              <a:buFont typeface="Arial"/>
              <a:buNone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70"/>
              <a:buFont typeface="Arial"/>
              <a:buNone/>
            </a:pPr>
            <a:r>
              <a:rPr lang="en-US" dirty="0" smtClean="0">
                <a:latin typeface="Calibri"/>
                <a:cs typeface="Calibri"/>
                <a:sym typeface="Calibri"/>
              </a:rPr>
              <a:t>*Contracts in Place</a:t>
            </a:r>
            <a:r>
              <a:rPr lang="en-US" dirty="0"/>
              <a:t/>
            </a:r>
            <a:br>
              <a:rPr lang="en-US" dirty="0"/>
            </a:br>
            <a:endParaRPr b="0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125261" y="134502"/>
            <a:ext cx="85615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None/>
            </a:pPr>
            <a:r>
              <a:rPr lang="en-US" sz="2400" dirty="0">
                <a:solidFill>
                  <a:srgbClr val="17365D"/>
                </a:solidFill>
              </a:rPr>
              <a:t>FY </a:t>
            </a:r>
            <a:r>
              <a:rPr lang="en-US" sz="2400" dirty="0" smtClean="0">
                <a:solidFill>
                  <a:srgbClr val="17365D"/>
                </a:solidFill>
              </a:rPr>
              <a:t>2023 </a:t>
            </a:r>
            <a:r>
              <a:rPr lang="en-US" sz="2400" dirty="0">
                <a:solidFill>
                  <a:srgbClr val="17365D"/>
                </a:solidFill>
              </a:rPr>
              <a:t>-</a:t>
            </a:r>
            <a:r>
              <a:rPr lang="en-US" sz="2400" dirty="0" smtClean="0">
                <a:solidFill>
                  <a:srgbClr val="17365D"/>
                </a:solidFill>
              </a:rPr>
              <a:t>2024 </a:t>
            </a:r>
            <a:r>
              <a:rPr lang="en-US" sz="2400" dirty="0">
                <a:solidFill>
                  <a:srgbClr val="17365D"/>
                </a:solidFill>
              </a:rPr>
              <a:t>Budget Overview - Comparisons</a:t>
            </a:r>
            <a:endParaRPr sz="2400" dirty="0"/>
          </a:p>
        </p:txBody>
      </p:sp>
      <p:graphicFrame>
        <p:nvGraphicFramePr>
          <p:cNvPr id="147" name="Google Shape;147;p7"/>
          <p:cNvGraphicFramePr/>
          <p:nvPr>
            <p:extLst>
              <p:ext uri="{D42A27DB-BD31-4B8C-83A1-F6EECF244321}">
                <p14:modId xmlns:p14="http://schemas.microsoft.com/office/powerpoint/2010/main" val="247957879"/>
              </p:ext>
            </p:extLst>
          </p:nvPr>
        </p:nvGraphicFramePr>
        <p:xfrm>
          <a:off x="1882421" y="1404450"/>
          <a:ext cx="5197647" cy="4961526"/>
        </p:xfrm>
        <a:graphic>
          <a:graphicData uri="http://schemas.openxmlformats.org/drawingml/2006/table">
            <a:tbl>
              <a:tblPr firstRow="1" bandRow="1">
                <a:noFill/>
                <a:tableStyleId>{1A5D4AD3-8DBD-40F8-993B-EA9CBAE4A346}</a:tableStyleId>
              </a:tblPr>
              <a:tblGrid>
                <a:gridCol w="1056560"/>
                <a:gridCol w="1267883"/>
                <a:gridCol w="1462416"/>
                <a:gridCol w="1410788"/>
              </a:tblGrid>
              <a:tr h="411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solidFill>
                      <a:srgbClr val="3729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FY23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3729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smtClean="0"/>
                        <a:t>FY24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3729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Change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372970"/>
                    </a:solidFill>
                  </a:tcPr>
                </a:tc>
              </a:tr>
              <a:tr h="6922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Johnson School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1,731,452  +32,949                        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smtClean="0"/>
                        <a:t>1,804,087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smtClean="0"/>
                        <a:t>+72,635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smtClean="0"/>
                        <a:t>+4.2%</a:t>
                      </a:r>
                      <a:endParaRPr sz="1600" dirty="0"/>
                    </a:p>
                  </a:txBody>
                  <a:tcPr marL="91450" marR="91450" marT="45725" marB="45725"/>
                </a:tc>
              </a:tr>
              <a:tr h="529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District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smtClean="0"/>
                        <a:t>2,193,552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+53,261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dirty="0" smtClean="0"/>
                        <a:t>2,268,374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dirty="0" smtClean="0"/>
                        <a:t>+74,822</a:t>
                      </a:r>
                      <a:endParaRPr sz="1600" i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smtClean="0"/>
                        <a:t>+3.4%</a:t>
                      </a:r>
                      <a:endParaRPr sz="1600" dirty="0"/>
                    </a:p>
                  </a:txBody>
                  <a:tcPr marL="91450" marR="91450" marT="45725" marB="45725"/>
                </a:tc>
              </a:tr>
              <a:tr h="117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/>
                        <a:t>SUBTOTAL Total School  (NSS)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3,925,004  +86,210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smtClean="0"/>
                        <a:t>4,072,461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smtClean="0"/>
                        <a:t>+147,457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/>
                      </a:r>
                      <a:br>
                        <a:rPr lang="en-US" sz="1600" dirty="0"/>
                      </a:br>
                      <a:r>
                        <a:rPr lang="en-US" sz="1600" dirty="0" smtClean="0"/>
                        <a:t>+3.75%</a:t>
                      </a:r>
                      <a:endParaRPr sz="1600" dirty="0"/>
                    </a:p>
                  </a:txBody>
                  <a:tcPr marL="91450" marR="91450" marT="45725" marB="45725"/>
                </a:tc>
              </a:tr>
              <a:tr h="65747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Town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432,560 +25,184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smtClean="0"/>
                        <a:t>479,714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smtClean="0"/>
                        <a:t>+47,154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smtClean="0"/>
                        <a:t>+11%</a:t>
                      </a:r>
                      <a:endParaRPr sz="1600" dirty="0"/>
                    </a:p>
                  </a:txBody>
                  <a:tcPr marL="91450" marR="91450" marT="45725" marB="45725"/>
                </a:tc>
              </a:tr>
              <a:tr h="119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nstantia"/>
                        <a:buNone/>
                      </a:pPr>
                      <a:r>
                        <a:rPr lang="en-US" sz="1600" dirty="0"/>
                        <a:t/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TOTAL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nstantia"/>
                        <a:buNone/>
                      </a:pPr>
                      <a:r>
                        <a:rPr lang="en-US" sz="1600" dirty="0"/>
                        <a:t>Education Cost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4,327,564 +111,394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smtClean="0"/>
                        <a:t>4,532,175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smtClean="0"/>
                        <a:t>+194,610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/>
                      </a:r>
                      <a:br>
                        <a:rPr lang="en-US" sz="1600" dirty="0"/>
                      </a:br>
                      <a:r>
                        <a:rPr lang="en-US" sz="1600" dirty="0" smtClean="0"/>
                        <a:t>+4.46%</a:t>
                      </a:r>
                      <a:endParaRPr sz="16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-32992" y="382229"/>
            <a:ext cx="8229600" cy="79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Calibri"/>
              <a:buNone/>
            </a:pPr>
            <a:r>
              <a:rPr lang="en-US" sz="2400" dirty="0">
                <a:solidFill>
                  <a:srgbClr val="17365D"/>
                </a:solidFill>
              </a:rPr>
              <a:t>FY </a:t>
            </a:r>
            <a:r>
              <a:rPr lang="en-US" sz="2400" dirty="0" smtClean="0">
                <a:solidFill>
                  <a:srgbClr val="17365D"/>
                </a:solidFill>
              </a:rPr>
              <a:t>2020 </a:t>
            </a:r>
            <a:r>
              <a:rPr lang="en-US" sz="2400" dirty="0">
                <a:solidFill>
                  <a:srgbClr val="17365D"/>
                </a:solidFill>
              </a:rPr>
              <a:t>-</a:t>
            </a:r>
            <a:r>
              <a:rPr lang="en-US" sz="2400" dirty="0" smtClean="0">
                <a:solidFill>
                  <a:srgbClr val="17365D"/>
                </a:solidFill>
              </a:rPr>
              <a:t>2024 </a:t>
            </a:r>
            <a:r>
              <a:rPr lang="en-US" sz="2400" dirty="0">
                <a:solidFill>
                  <a:srgbClr val="17365D"/>
                </a:solidFill>
              </a:rPr>
              <a:t>Budget Overview - Comparisons</a:t>
            </a:r>
            <a:endParaRPr sz="2400" b="0" i="0" u="none" strike="noStrike" cap="non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8"/>
          <p:cNvGraphicFramePr/>
          <p:nvPr/>
        </p:nvGraphicFramePr>
        <p:xfrm>
          <a:off x="658476" y="14981129"/>
          <a:ext cx="3067175" cy="18531900"/>
        </p:xfrm>
        <a:graphic>
          <a:graphicData uri="http://schemas.openxmlformats.org/drawingml/2006/table">
            <a:tbl>
              <a:tblPr firstRow="1" bandRow="1">
                <a:noFill/>
                <a:tableStyleId>{1A5D4AD3-8DBD-40F8-993B-EA9CBAE4A346}</a:tableStyleId>
              </a:tblPr>
              <a:tblGrid>
                <a:gridCol w="216500"/>
                <a:gridCol w="208300"/>
                <a:gridCol w="208300"/>
                <a:gridCol w="208300"/>
                <a:gridCol w="208300"/>
                <a:gridCol w="208300"/>
                <a:gridCol w="1809175"/>
              </a:tblGrid>
              <a:tr h="146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nstantia"/>
                        <a:buNone/>
                      </a:pPr>
                      <a:endParaRPr sz="800" strike="noStrike" dirty="0"/>
                    </a:p>
                  </a:txBody>
                  <a:tcPr marL="91450" marR="91450" marT="45725" marB="45725">
                    <a:solidFill>
                      <a:srgbClr val="53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nstantia"/>
                        <a:buNone/>
                      </a:pPr>
                      <a:r>
                        <a:rPr lang="en-US" sz="800" strike="noStrike" dirty="0"/>
                        <a:t>FY 2019 Voted</a:t>
                      </a:r>
                      <a:endParaRPr sz="800" strike="noStrike" dirty="0"/>
                    </a:p>
                  </a:txBody>
                  <a:tcPr marL="91450" marR="91450" marT="45725" marB="45725">
                    <a:solidFill>
                      <a:srgbClr val="53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nstantia"/>
                        <a:buNone/>
                      </a:pPr>
                      <a:r>
                        <a:rPr lang="en-US" sz="800" strike="noStrike" dirty="0"/>
                        <a:t/>
                      </a:r>
                      <a:br>
                        <a:rPr lang="en-US" sz="800" strike="noStrike" dirty="0"/>
                      </a:br>
                      <a:r>
                        <a:rPr lang="en-US" sz="800" strike="noStrike" dirty="0"/>
                        <a:t>FY 2020</a:t>
                      </a:r>
                      <a:endParaRPr sz="800" strike="noStrike" dirty="0"/>
                    </a:p>
                  </a:txBody>
                  <a:tcPr marL="91450" marR="91450" marT="45725" marB="45725">
                    <a:solidFill>
                      <a:srgbClr val="53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nstantia"/>
                        <a:buNone/>
                      </a:pPr>
                      <a:r>
                        <a:rPr lang="en-US" sz="800" strike="noStrike" dirty="0"/>
                        <a:t>FY 2021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nstantia"/>
                        <a:buNone/>
                      </a:pPr>
                      <a:endParaRPr sz="800" strike="noStrike" dirty="0"/>
                    </a:p>
                  </a:txBody>
                  <a:tcPr marL="91450" marR="91450" marT="45725" marB="45725">
                    <a:solidFill>
                      <a:srgbClr val="53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nstantia"/>
                        <a:buNone/>
                      </a:pPr>
                      <a:r>
                        <a:rPr lang="en-US" sz="800" strike="noStrike" dirty="0"/>
                        <a:t>Change FY20 to FY21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nstantia"/>
                        <a:buNone/>
                      </a:pPr>
                      <a:endParaRPr sz="800" strike="noStrike" dirty="0"/>
                    </a:p>
                  </a:txBody>
                  <a:tcPr marL="91450" marR="91450" marT="45725" marB="45725">
                    <a:solidFill>
                      <a:srgbClr val="53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nstantia"/>
                        <a:buNone/>
                      </a:pPr>
                      <a:r>
                        <a:rPr lang="en-US" sz="800" strike="noStrike" dirty="0"/>
                        <a:t>FY2022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nstantia"/>
                        <a:buNone/>
                      </a:pPr>
                      <a:endParaRPr sz="800" strike="noStrike" dirty="0"/>
                    </a:p>
                  </a:txBody>
                  <a:tcPr marL="91450" marR="91450" marT="45725" marB="45725">
                    <a:solidFill>
                      <a:srgbClr val="53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nstantia"/>
                        <a:buNone/>
                      </a:pPr>
                      <a:r>
                        <a:rPr lang="en-US" sz="800" strike="noStrike" dirty="0"/>
                        <a:t>Change FY21 to FY 22</a:t>
                      </a:r>
                      <a:endParaRPr sz="800" strike="noStrike" dirty="0"/>
                    </a:p>
                  </a:txBody>
                  <a:tcPr marL="91450" marR="91450" marT="45725" marB="45725">
                    <a:solidFill>
                      <a:srgbClr val="533366"/>
                    </a:solidFill>
                  </a:tcPr>
                </a:tc>
              </a:tr>
              <a:tr h="114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-US" sz="1400" strike="noStrike" dirty="0"/>
                        <a:t>Johnson School</a:t>
                      </a:r>
                      <a:endParaRPr sz="14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-US" sz="1400" strike="noStrike" dirty="0"/>
                        <a:t/>
                      </a:r>
                      <a:br>
                        <a:rPr lang="en-US" sz="1400" strike="noStrike" dirty="0"/>
                      </a:br>
                      <a:r>
                        <a:rPr lang="en-US" sz="1400" strike="noStrike" dirty="0"/>
                        <a:t>1,596,066</a:t>
                      </a:r>
                      <a:endParaRPr sz="14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-US" sz="1400" strike="noStrike" dirty="0"/>
                        <a:t/>
                      </a:r>
                      <a:br>
                        <a:rPr lang="en-US" sz="1400" strike="noStrike" dirty="0"/>
                      </a:br>
                      <a:r>
                        <a:rPr lang="en-US" sz="1400" strike="noStrike" dirty="0"/>
                        <a:t>1,623,286</a:t>
                      </a:r>
                      <a:endParaRPr sz="14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-US" sz="1400" strike="noStrike" dirty="0"/>
                        <a:t>1,646,176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endParaRPr sz="14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-US" sz="1400" strike="noStrike" dirty="0"/>
                        <a:t>+ 22,890</a:t>
                      </a:r>
                      <a:br>
                        <a:rPr lang="en-US" sz="1400" strike="noStrike" dirty="0"/>
                      </a:br>
                      <a:r>
                        <a:rPr lang="en-US" sz="1400" strike="noStrike" dirty="0"/>
                        <a:t>+1.4%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endParaRPr sz="14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-US" sz="1400" strike="noStrike" dirty="0"/>
                        <a:t> 1,698,503</a:t>
                      </a:r>
                      <a:endParaRPr sz="14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-US" sz="1400" strike="noStrike" dirty="0"/>
                        <a:t>+52,327</a:t>
                      </a:r>
                      <a:br>
                        <a:rPr lang="en-US" sz="1400" strike="noStrike" dirty="0"/>
                      </a:br>
                      <a:r>
                        <a:rPr lang="en-US" sz="1400" strike="noStrike" dirty="0"/>
                        <a:t>3.1%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endParaRPr sz="1400" strike="noStrike" dirty="0"/>
                    </a:p>
                  </a:txBody>
                  <a:tcPr marL="91450" marR="91450" marT="45725" marB="45725"/>
                </a:tc>
              </a:tr>
              <a:tr h="55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District</a:t>
                      </a: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/>
                      </a:r>
                      <a:br>
                        <a:rPr lang="en-US" sz="900" strike="noStrike" dirty="0"/>
                      </a:br>
                      <a:r>
                        <a:rPr lang="en-US" sz="900" strike="noStrike" dirty="0"/>
                        <a:t>1,871,807</a:t>
                      </a: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/>
                      </a:r>
                      <a:br>
                        <a:rPr lang="en-US" sz="900" strike="noStrike" dirty="0"/>
                      </a:br>
                      <a:r>
                        <a:rPr lang="en-US" sz="900" strike="noStrike" dirty="0"/>
                        <a:t>1,942,014</a:t>
                      </a: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2,077,639</a:t>
                      </a: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+ 135,625</a:t>
                      </a:r>
                      <a:br>
                        <a:rPr lang="en-US" sz="900" strike="noStrike" dirty="0"/>
                      </a:br>
                      <a:r>
                        <a:rPr lang="en-US" sz="900" strike="noStrike" dirty="0"/>
                        <a:t>+6.98%</a:t>
                      </a: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2,140,291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strike="noStrike" dirty="0"/>
                        <a:t>+62,652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strike="noStrike" dirty="0"/>
                        <a:t>3.0%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endParaRPr sz="900" strike="noStrike" dirty="0"/>
                    </a:p>
                  </a:txBody>
                  <a:tcPr marL="91450" marR="91450" marT="45725" marB="45725"/>
                </a:tc>
              </a:tr>
              <a:tr h="55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SUBTOTAL Total School  (NSS)</a:t>
                      </a: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/>
                      </a:r>
                      <a:br>
                        <a:rPr lang="en-US" sz="900" strike="noStrike" dirty="0"/>
                      </a:br>
                      <a:r>
                        <a:rPr lang="en-US" sz="900" strike="noStrike" dirty="0"/>
                        <a:t>3,467,873</a:t>
                      </a: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/>
                      </a:r>
                      <a:br>
                        <a:rPr lang="en-US" sz="900" strike="noStrike" dirty="0"/>
                      </a:br>
                      <a:r>
                        <a:rPr lang="en-US" sz="900" strike="noStrike" dirty="0"/>
                        <a:t>3,545,300</a:t>
                      </a: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(3,723,815)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-2432</a:t>
                      </a:r>
                      <a:br>
                        <a:rPr lang="en-US" sz="900" strike="noStrike" dirty="0"/>
                      </a:br>
                      <a:r>
                        <a:rPr lang="en-US" sz="900" strike="noStrike" dirty="0"/>
                        <a:t>-.6%</a:t>
                      </a: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3,838,794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+114,978</a:t>
                      </a:r>
                      <a:br>
                        <a:rPr lang="en-US" sz="900" strike="noStrike" dirty="0"/>
                      </a:br>
                      <a:r>
                        <a:rPr lang="en-US" sz="900" strike="noStrike" dirty="0"/>
                        <a:t>3%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endParaRPr sz="900" strike="noStrike" dirty="0"/>
                    </a:p>
                  </a:txBody>
                  <a:tcPr marL="91450" marR="91450" marT="45725" marB="45725"/>
                </a:tc>
              </a:tr>
              <a:tr h="62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   </a:t>
                      </a:r>
                      <a:br>
                        <a:rPr lang="en-US" sz="900" strike="noStrike" dirty="0"/>
                      </a:br>
                      <a:r>
                        <a:rPr lang="en-US" sz="900" strike="noStrike" dirty="0"/>
                        <a:t>436,579</a:t>
                      </a: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/>
                      </a:r>
                      <a:br>
                        <a:rPr lang="en-US" sz="900" strike="noStrike" dirty="0"/>
                      </a:br>
                      <a:r>
                        <a:rPr lang="en-US" sz="900" strike="noStrike" dirty="0"/>
                        <a:t>389,590</a:t>
                      </a: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387,158</a:t>
                      </a:r>
                      <a:br>
                        <a:rPr lang="en-US" sz="900" strike="noStrike" dirty="0"/>
                      </a:br>
                      <a:r>
                        <a:rPr lang="en-US" sz="900" strike="noStrike" dirty="0"/>
                        <a:t>(ADJ  405,287)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134,515</a:t>
                      </a:r>
                      <a:br>
                        <a:rPr lang="en-US" sz="900" strike="noStrike" dirty="0"/>
                      </a:br>
                      <a:r>
                        <a:rPr lang="en-US" sz="900" strike="noStrike" dirty="0"/>
                        <a:t>+3.4%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4,246,170</a:t>
                      </a: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+2.089</a:t>
                      </a:r>
                      <a:br>
                        <a:rPr lang="en-US" sz="900" strike="noStrike" dirty="0"/>
                      </a:br>
                      <a:r>
                        <a:rPr lang="en-US" sz="900" strike="noStrike" dirty="0"/>
                        <a:t>5%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endParaRPr sz="900" strike="noStrike" dirty="0"/>
                    </a:p>
                  </a:txBody>
                  <a:tcPr marL="91450" marR="91450" marT="45725" marB="45725"/>
                </a:tc>
              </a:tr>
              <a:tr h="751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TOTAL </a:t>
                      </a:r>
                      <a:endParaRPr sz="900" strike="noStrik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Education Cost</a:t>
                      </a: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endParaRPr sz="900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$3,845,153</a:t>
                      </a: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/>
                      </a:r>
                      <a:br>
                        <a:rPr lang="en-US" sz="900" strike="noStrike" dirty="0"/>
                      </a:br>
                      <a:r>
                        <a:rPr lang="en-US" sz="900" strike="noStrike" dirty="0"/>
                        <a:t>$3,954,890</a:t>
                      </a: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r>
                        <a:rPr lang="en-US" sz="900" strike="noStrike" dirty="0"/>
                        <a:t>$4,110,973</a:t>
                      </a:r>
                      <a:br>
                        <a:rPr lang="en-US" sz="900" strike="noStrike" dirty="0"/>
                      </a:br>
                      <a:r>
                        <a:rPr lang="en-US" sz="900" strike="noStrike" dirty="0"/>
                        <a:t>(ADJ  4,129,102)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endParaRPr sz="900" strike="no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nstantia"/>
                        <a:buNone/>
                      </a:pPr>
                      <a:endParaRPr sz="900" strike="noStrike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cxnSp>
        <p:nvCxnSpPr>
          <p:cNvPr id="154" name="Google Shape;154;p8"/>
          <p:cNvCxnSpPr/>
          <p:nvPr/>
        </p:nvCxnSpPr>
        <p:spPr>
          <a:xfrm rot="10800000">
            <a:off x="2422926" y="5958461"/>
            <a:ext cx="0" cy="270614"/>
          </a:xfrm>
          <a:prstGeom prst="straightConnector1">
            <a:avLst/>
          </a:prstGeom>
          <a:noFill/>
          <a:ln w="9525" cap="flat" cmpd="sng">
            <a:solidFill>
              <a:srgbClr val="97874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55" name="Google Shape;155;p8"/>
          <p:cNvCxnSpPr/>
          <p:nvPr/>
        </p:nvCxnSpPr>
        <p:spPr>
          <a:xfrm>
            <a:off x="2435452" y="6220188"/>
            <a:ext cx="934048" cy="4443"/>
          </a:xfrm>
          <a:prstGeom prst="straightConnector1">
            <a:avLst/>
          </a:prstGeom>
          <a:noFill/>
          <a:ln w="9525" cap="flat" cmpd="sng">
            <a:solidFill>
              <a:srgbClr val="97874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" name="Google Shape;156;p8"/>
          <p:cNvSpPr txBox="1"/>
          <p:nvPr/>
        </p:nvSpPr>
        <p:spPr>
          <a:xfrm>
            <a:off x="3369500" y="6020059"/>
            <a:ext cx="32442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15.1%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– 5 years </a:t>
            </a:r>
            <a:r>
              <a:rPr lang="en-US" sz="1200" dirty="0" smtClean="0"/>
              <a:t>3.02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AVERAGE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8"/>
          <p:cNvCxnSpPr/>
          <p:nvPr/>
        </p:nvCxnSpPr>
        <p:spPr>
          <a:xfrm>
            <a:off x="6613741" y="6187976"/>
            <a:ext cx="1478073" cy="20549"/>
          </a:xfrm>
          <a:prstGeom prst="straightConnector1">
            <a:avLst/>
          </a:prstGeom>
          <a:noFill/>
          <a:ln w="9525" cap="flat" cmpd="sng">
            <a:solidFill>
              <a:srgbClr val="9787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Google Shape;158;p8"/>
          <p:cNvCxnSpPr/>
          <p:nvPr/>
        </p:nvCxnSpPr>
        <p:spPr>
          <a:xfrm rot="10800000">
            <a:off x="8096400" y="5981451"/>
            <a:ext cx="0" cy="247624"/>
          </a:xfrm>
          <a:prstGeom prst="straightConnector1">
            <a:avLst/>
          </a:prstGeom>
          <a:noFill/>
          <a:ln w="9525" cap="flat" cmpd="sng">
            <a:solidFill>
              <a:srgbClr val="978748"/>
            </a:solidFill>
            <a:prstDash val="solid"/>
            <a:round/>
            <a:headEnd type="none" w="sm" len="sm"/>
            <a:tailEnd type="stealth" w="med" len="med"/>
          </a:ln>
        </p:spPr>
      </p:cxnSp>
      <p:graphicFrame>
        <p:nvGraphicFramePr>
          <p:cNvPr id="159" name="Google Shape;159;p8"/>
          <p:cNvGraphicFramePr/>
          <p:nvPr>
            <p:extLst>
              <p:ext uri="{D42A27DB-BD31-4B8C-83A1-F6EECF244321}">
                <p14:modId xmlns:p14="http://schemas.microsoft.com/office/powerpoint/2010/main" val="3973470110"/>
              </p:ext>
            </p:extLst>
          </p:nvPr>
        </p:nvGraphicFramePr>
        <p:xfrm>
          <a:off x="338205" y="1277654"/>
          <a:ext cx="7515624" cy="4547900"/>
        </p:xfrm>
        <a:graphic>
          <a:graphicData uri="http://schemas.openxmlformats.org/drawingml/2006/table">
            <a:tbl>
              <a:tblPr firstRow="1" bandRow="1">
                <a:noFill/>
                <a:tableStyleId>{1A5D4AD3-8DBD-40F8-993B-EA9CBAE4A346}</a:tableStyleId>
              </a:tblPr>
              <a:tblGrid>
                <a:gridCol w="876641"/>
                <a:gridCol w="465694"/>
                <a:gridCol w="722288"/>
                <a:gridCol w="746163"/>
                <a:gridCol w="717069"/>
                <a:gridCol w="862694"/>
                <a:gridCol w="841814"/>
                <a:gridCol w="725729"/>
                <a:gridCol w="778941"/>
                <a:gridCol w="778591"/>
              </a:tblGrid>
              <a:tr h="916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rgbClr val="3729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FY2020</a:t>
                      </a:r>
                      <a:endParaRPr sz="1100" dirty="0"/>
                    </a:p>
                  </a:txBody>
                  <a:tcPr marL="91450" marR="91450" marT="45725" marB="45725">
                    <a:solidFill>
                      <a:srgbClr val="3729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FY 2021</a:t>
                      </a:r>
                      <a:endParaRPr sz="1100" dirty="0"/>
                    </a:p>
                  </a:txBody>
                  <a:tcPr marL="91450" marR="91450" marT="45725" marB="45725">
                    <a:solidFill>
                      <a:srgbClr val="3729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Change FY20 to FY21</a:t>
                      </a:r>
                      <a:endParaRPr sz="1100" dirty="0"/>
                    </a:p>
                  </a:txBody>
                  <a:tcPr marL="91450" marR="91450" marT="45725" marB="45725">
                    <a:solidFill>
                      <a:srgbClr val="3729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FY2022</a:t>
                      </a:r>
                      <a:endParaRPr sz="1100" dirty="0"/>
                    </a:p>
                  </a:txBody>
                  <a:tcPr marL="91450" marR="91450" marT="45725" marB="45725">
                    <a:solidFill>
                      <a:srgbClr val="3729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Change FY 21 to FY22</a:t>
                      </a:r>
                      <a:endParaRPr sz="1100" dirty="0"/>
                    </a:p>
                  </a:txBody>
                  <a:tcPr marL="91450" marR="91450" marT="45725" marB="45725">
                    <a:solidFill>
                      <a:srgbClr val="3729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FY 2023</a:t>
                      </a:r>
                      <a:endParaRPr sz="1100" dirty="0"/>
                    </a:p>
                  </a:txBody>
                  <a:tcPr marL="91450" marR="91450" marT="45725" marB="45725">
                    <a:solidFill>
                      <a:srgbClr val="3729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Change FY22 to FY23</a:t>
                      </a:r>
                      <a:endParaRPr sz="1100" dirty="0"/>
                    </a:p>
                  </a:txBody>
                  <a:tcPr marL="91450" marR="91450" marT="45725" marB="45725">
                    <a:solidFill>
                      <a:srgbClr val="3729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FY 2024</a:t>
                      </a:r>
                      <a:endParaRPr sz="1100" dirty="0"/>
                    </a:p>
                  </a:txBody>
                  <a:tcPr marL="91450" marR="91450" marT="45725" marB="45725">
                    <a:solidFill>
                      <a:srgbClr val="3729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Change </a:t>
                      </a:r>
                      <a:r>
                        <a:rPr lang="en-US" sz="1100" dirty="0" smtClean="0"/>
                        <a:t>FY23 </a:t>
                      </a:r>
                      <a:r>
                        <a:rPr lang="en-US" sz="1100" dirty="0"/>
                        <a:t>to </a:t>
                      </a:r>
                      <a:r>
                        <a:rPr lang="en-US" sz="1100" dirty="0" smtClean="0"/>
                        <a:t>FY24</a:t>
                      </a:r>
                      <a:endParaRPr sz="1100" dirty="0"/>
                    </a:p>
                  </a:txBody>
                  <a:tcPr marL="91450" marR="91450" marT="45725" marB="45725">
                    <a:solidFill>
                      <a:srgbClr val="372970"/>
                    </a:solidFill>
                  </a:tcPr>
                </a:tc>
              </a:tr>
              <a:tr h="675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Johnson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School</a:t>
                      </a:r>
                      <a:endParaRPr sz="12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1,623,286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1,646,176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+22,890 +1.4%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1,698,503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+52,327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+3.1%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1,731,452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+32,949 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+1.9%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1,804,087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+72,635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+4.2%</a:t>
                      </a:r>
                      <a:endParaRPr sz="1100" dirty="0"/>
                    </a:p>
                  </a:txBody>
                  <a:tcPr marL="91450" marR="91450" marT="45725" marB="45725"/>
                </a:tc>
              </a:tr>
              <a:tr h="675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District</a:t>
                      </a:r>
                      <a:endParaRPr sz="12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1,942,014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2,077,639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+135,625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+6.98%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2,140,291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+62,652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+3.0%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2,193,552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+</a:t>
                      </a:r>
                      <a:r>
                        <a:rPr lang="en-US" sz="1100" dirty="0" smtClean="0"/>
                        <a:t>53,261</a:t>
                      </a:r>
                      <a:r>
                        <a:rPr lang="en-US" sz="1100" dirty="0"/>
                        <a:t/>
                      </a:r>
                      <a:br>
                        <a:rPr lang="en-US" sz="1100" dirty="0"/>
                      </a:br>
                      <a:r>
                        <a:rPr lang="en-US" sz="1100" dirty="0"/>
                        <a:t>2.4</a:t>
                      </a:r>
                      <a:r>
                        <a:rPr lang="en-US" sz="1100" dirty="0" smtClean="0"/>
                        <a:t>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2,268,374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+74,822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+3.4%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/>
                    </a:p>
                  </a:txBody>
                  <a:tcPr marL="91450" marR="91450" marT="45725" marB="45725"/>
                </a:tc>
              </a:tr>
              <a:tr h="675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smtClean="0"/>
                        <a:t>Subtotal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3,545,300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3,723,815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182,820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+5.15%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3,838,794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+114,978</a:t>
                      </a:r>
                      <a:endParaRPr sz="11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+3%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3,925,004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+86,210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+2.2%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4,072,461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+147,457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+3.75%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/>
                    </a:p>
                  </a:txBody>
                  <a:tcPr marL="91450" marR="91450" marT="45725" marB="45725"/>
                </a:tc>
              </a:tr>
              <a:tr h="675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Town</a:t>
                      </a:r>
                      <a:endParaRPr sz="12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389,590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387,158</a:t>
                      </a:r>
                      <a:endParaRPr sz="11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(ADJ 405,287)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-2,432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-.6%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389,247 ADJ 407,376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+2,089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+5%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 dirty="0" smtClean="0"/>
                        <a:t>432,560 ?</a:t>
                      </a:r>
                      <a:endParaRPr sz="1100" i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+25,184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+6.1%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479,714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+47,154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+11%</a:t>
                      </a:r>
                      <a:endParaRPr sz="1100" dirty="0"/>
                    </a:p>
                  </a:txBody>
                  <a:tcPr marL="91450" marR="91450" marT="45725" marB="45725"/>
                </a:tc>
              </a:tr>
              <a:tr h="916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TOTAL Education Cost</a:t>
                      </a:r>
                      <a:endParaRPr sz="11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3,954,890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4,110,973</a:t>
                      </a:r>
                      <a:endParaRPr sz="11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(ADJ 4,129,102)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134,515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+3.4%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4,246,170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+2.835%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4,357,564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+111,394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+2.62%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4,552,175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+194,610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+4.46%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4400" b="0" i="0" u="none" strike="noStrike" cap="non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 txBox="1">
            <a:spLocks noGrp="1"/>
          </p:cNvSpPr>
          <p:nvPr>
            <p:ph type="body" idx="1"/>
          </p:nvPr>
        </p:nvSpPr>
        <p:spPr>
          <a:xfrm>
            <a:off x="457200" y="2476500"/>
            <a:ext cx="7345680" cy="233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dirty="0"/>
          </a:p>
          <a:p>
            <a:pPr marL="342900" marR="0" lvl="0" indent="-139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  <a:p>
            <a:pPr marL="342900" marR="0" lvl="0" indent="-139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Comments / Questions?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409</Words>
  <Application>Microsoft Office PowerPoint</Application>
  <PresentationFormat>On-screen Show (4:3)</PresentationFormat>
  <Paragraphs>204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Constantia</vt:lpstr>
      <vt:lpstr>Calibri</vt:lpstr>
      <vt:lpstr>Noto Sans Symbols</vt:lpstr>
      <vt:lpstr>Flow</vt:lpstr>
      <vt:lpstr>Flow</vt:lpstr>
      <vt:lpstr>Nahant Public Schools FY 2024 Budget   Finance Committee Presentation March 2, 2023 6:30 P.M. Hybrid  Meeting Nahant Town Hall  </vt:lpstr>
      <vt:lpstr>  Nahant School Committee</vt:lpstr>
      <vt:lpstr>NPS Budget Changes from FY 2023</vt:lpstr>
      <vt:lpstr>Total JES Changes from FY 2023</vt:lpstr>
      <vt:lpstr>District Budget Changes from FY 2023</vt:lpstr>
      <vt:lpstr> Town Changes from FY 2022</vt:lpstr>
      <vt:lpstr>FY 2023 -2024 Budget Overview - Comparisons</vt:lpstr>
      <vt:lpstr>FY 2020 -2024 Budget Overview - Comparisons</vt:lpstr>
      <vt:lpstr>   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Nahant Public Schools FY 2024 Budget   Finance Committee Presentation February 4, 2023 7:00 P.M. Hybrid Virtual Meeting</dc:title>
  <dc:creator>me</dc:creator>
  <cp:lastModifiedBy>Kristin Taylor</cp:lastModifiedBy>
  <cp:revision>23</cp:revision>
  <cp:lastPrinted>2023-03-01T13:57:02Z</cp:lastPrinted>
  <dcterms:modified xsi:type="dcterms:W3CDTF">2023-03-02T18:01:02Z</dcterms:modified>
</cp:coreProperties>
</file>